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2"/>
  </p:handoutMasterIdLst>
  <p:sldIdLst>
    <p:sldId id="300" r:id="rId2"/>
    <p:sldId id="339" r:id="rId3"/>
    <p:sldId id="301" r:id="rId4"/>
    <p:sldId id="302" r:id="rId5"/>
    <p:sldId id="337" r:id="rId6"/>
    <p:sldId id="332" r:id="rId7"/>
    <p:sldId id="338" r:id="rId8"/>
    <p:sldId id="306" r:id="rId9"/>
    <p:sldId id="307" r:id="rId10"/>
    <p:sldId id="308" r:id="rId11"/>
    <p:sldId id="311" r:id="rId12"/>
    <p:sldId id="309" r:id="rId13"/>
    <p:sldId id="310" r:id="rId14"/>
    <p:sldId id="315" r:id="rId15"/>
    <p:sldId id="316" r:id="rId16"/>
    <p:sldId id="320" r:id="rId17"/>
    <p:sldId id="317" r:id="rId18"/>
    <p:sldId id="318" r:id="rId19"/>
    <p:sldId id="321" r:id="rId20"/>
    <p:sldId id="319" r:id="rId21"/>
    <p:sldId id="322" r:id="rId22"/>
    <p:sldId id="323" r:id="rId23"/>
    <p:sldId id="326" r:id="rId24"/>
    <p:sldId id="324" r:id="rId25"/>
    <p:sldId id="327" r:id="rId26"/>
    <p:sldId id="328" r:id="rId27"/>
    <p:sldId id="329" r:id="rId28"/>
    <p:sldId id="330" r:id="rId29"/>
    <p:sldId id="331" r:id="rId30"/>
    <p:sldId id="325" r:id="rId31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DDDDDD"/>
    <a:srgbClr val="FFFFFF"/>
    <a:srgbClr val="FFFFCC"/>
    <a:srgbClr val="00FF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1" autoAdjust="0"/>
    <p:restoredTop sz="90929"/>
  </p:normalViewPr>
  <p:slideViewPr>
    <p:cSldViewPr snapToGrid="0">
      <p:cViewPr varScale="1">
        <p:scale>
          <a:sx n="45" d="100"/>
          <a:sy n="45" d="100"/>
        </p:scale>
        <p:origin x="10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C7EBB2-0FCE-46CB-9C2C-436E4A685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3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C24A4-2B93-4264-96A5-BEAE11C8F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11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FF97-31FC-4211-B0EA-F41A4EEE6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36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71CB2-94CC-4D31-853E-D63E56B8E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41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BA8A-9632-442F-8450-58CF60148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37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BD916-2CEC-49BC-82EB-238A295BB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9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4C2D-B1B5-4801-8AED-76F5105A0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9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ED95-E728-4D8C-B387-FAE964FEC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27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2A0D-CE3B-40D6-AB8F-DA54E23ED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8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CF70-D9ED-4FED-A3CF-37CCF1A68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0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152C-FB33-457D-81CB-72D26C53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5199-5714-41BE-98E1-665A3435E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39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E2E43DE-0545-47A3-9125-9610A1110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0" y="2424845"/>
            <a:ext cx="9144000" cy="440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In the previous </a:t>
            </a:r>
            <a:r>
              <a:rPr lang="en-US" altLang="en-US" dirty="0" smtClean="0"/>
              <a:t>two chapters </a:t>
            </a:r>
            <a:r>
              <a:rPr lang="en-US" altLang="en-US" dirty="0"/>
              <a:t>we were treating light as rays. A </a:t>
            </a:r>
            <a:r>
              <a:rPr lang="en-US" altLang="en-US" dirty="0" smtClean="0"/>
              <a:t>powerful, </a:t>
            </a:r>
            <a:r>
              <a:rPr lang="en-US" altLang="en-US" dirty="0"/>
              <a:t>simple method</a:t>
            </a:r>
            <a:r>
              <a:rPr lang="en-US" altLang="en-US" dirty="0" smtClean="0"/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Now we are treating light as a </a:t>
            </a:r>
            <a:r>
              <a:rPr lang="en-US" altLang="en-US" dirty="0" smtClean="0"/>
              <a:t>wave </a:t>
            </a:r>
            <a:r>
              <a:rPr lang="en-US" altLang="en-US" dirty="0" smtClean="0">
                <a:sym typeface="Wingdings" panose="05000000000000000000" pitchFamily="2" charset="2"/>
              </a:rPr>
              <a:t> w</a:t>
            </a:r>
            <a:r>
              <a:rPr lang="en-US" altLang="en-US" dirty="0" smtClean="0"/>
              <a:t>ave optics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Diffraction patterns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Double slit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S</a:t>
            </a:r>
            <a:r>
              <a:rPr lang="en-US" altLang="en-US" dirty="0" smtClean="0"/>
              <a:t>ingle slit 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D</a:t>
            </a:r>
            <a:r>
              <a:rPr lang="en-US" altLang="en-US" dirty="0" smtClean="0"/>
              <a:t>iffraction grading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Thin film interference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Polarization</a:t>
            </a:r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/>
              <a:t>Chapter </a:t>
            </a:r>
            <a:r>
              <a:rPr lang="en-US" altLang="en-US" sz="3200" dirty="0" smtClean="0"/>
              <a:t>37 &amp; 38: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The </a:t>
            </a:r>
            <a:r>
              <a:rPr lang="en-US" altLang="en-US" sz="3200" dirty="0"/>
              <a:t>wave nature of </a:t>
            </a:r>
            <a:r>
              <a:rPr lang="en-US" altLang="en-US" sz="3200" dirty="0" smtClean="0"/>
              <a:t>light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81487"/>
            <a:ext cx="9144000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Reading assignment</a:t>
            </a:r>
            <a:r>
              <a:rPr lang="en-US" dirty="0" smtClean="0">
                <a:solidFill>
                  <a:srgbClr val="000000"/>
                </a:solidFill>
              </a:rPr>
              <a:t>: partial chapter 37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0000"/>
                </a:solidFill>
              </a:rPr>
              <a:t> specifically, double slit diffraction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Homework </a:t>
            </a:r>
            <a:r>
              <a:rPr lang="en-US" dirty="0" smtClean="0">
                <a:solidFill>
                  <a:srgbClr val="000000"/>
                </a:solidFill>
              </a:rPr>
              <a:t>37: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not due)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4, 7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nanowork\Desktop\Figure 24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3" b="32932"/>
          <a:stretch>
            <a:fillRect/>
          </a:stretch>
        </p:blipFill>
        <p:spPr bwMode="auto">
          <a:xfrm>
            <a:off x="103188" y="3997325"/>
            <a:ext cx="888841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7175" y="515868"/>
            <a:ext cx="85169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Constructive interference</a:t>
            </a:r>
            <a:r>
              <a:rPr lang="en-US" altLang="en-US" dirty="0"/>
              <a:t>: When the path difference </a:t>
            </a:r>
            <a:r>
              <a:rPr lang="en-US" altLang="en-US" dirty="0" err="1"/>
              <a:t>d</a:t>
            </a:r>
            <a:r>
              <a:rPr lang="en-US" altLang="en-US" dirty="0" err="1">
                <a:cs typeface="Times New Roman" panose="02020603050405020304" pitchFamily="18" charset="0"/>
              </a:rPr>
              <a:t>·sin</a:t>
            </a:r>
            <a:r>
              <a:rPr lang="en-US" alt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between waves is a whole number of wavelength: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/>
              <a:t>		</a:t>
            </a:r>
            <a:r>
              <a:rPr lang="en-US" altLang="en-US" dirty="0" err="1"/>
              <a:t>d</a:t>
            </a:r>
            <a:r>
              <a:rPr lang="en-US" altLang="en-US" dirty="0" err="1">
                <a:cs typeface="Times New Roman" panose="02020603050405020304" pitchFamily="18" charset="0"/>
              </a:rPr>
              <a:t>·sin</a:t>
            </a:r>
            <a:r>
              <a:rPr lang="en-US" alt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m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cs typeface="Times New Roman" panose="02020603050405020304" pitchFamily="18" charset="0"/>
              </a:rPr>
              <a:t>,	m = 0, 1, 2, 3, …		Maxima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/>
              <a:t>Destructive interference:</a:t>
            </a:r>
            <a:r>
              <a:rPr lang="en-US" altLang="en-US" dirty="0"/>
              <a:t>  When the path difference </a:t>
            </a:r>
            <a:r>
              <a:rPr lang="en-US" altLang="en-US" dirty="0" err="1"/>
              <a:t>d</a:t>
            </a:r>
            <a:r>
              <a:rPr lang="en-US" altLang="en-US" dirty="0" err="1">
                <a:cs typeface="Times New Roman" panose="02020603050405020304" pitchFamily="18" charset="0"/>
              </a:rPr>
              <a:t>·sin</a:t>
            </a:r>
            <a:r>
              <a:rPr lang="en-US" alt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between waves is a 1/2, 2/3, and so on, wavelengths: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/>
              <a:t>		</a:t>
            </a:r>
            <a:r>
              <a:rPr lang="en-US" altLang="en-US" dirty="0" err="1"/>
              <a:t>d</a:t>
            </a:r>
            <a:r>
              <a:rPr lang="en-US" altLang="en-US" dirty="0" err="1">
                <a:cs typeface="Times New Roman" panose="02020603050405020304" pitchFamily="18" charset="0"/>
              </a:rPr>
              <a:t>·sin</a:t>
            </a:r>
            <a:r>
              <a:rPr lang="en-US" alt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(m + ½)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cs typeface="Times New Roman" panose="02020603050405020304" pitchFamily="18" charset="0"/>
              </a:rPr>
              <a:t>,	m = 0, 1, 2, 3, …		Minima</a:t>
            </a:r>
            <a:endParaRPr lang="en-US" alt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24606" y="447"/>
            <a:ext cx="9144000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/>
              <a:t>Interference – Young’s double-slit </a:t>
            </a:r>
            <a:r>
              <a:rPr lang="en-US" altLang="en-US" sz="2400" dirty="0" smtClean="0"/>
              <a:t>experiment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6"/>
          <p:cNvSpPr txBox="1">
            <a:spLocks noChangeArrowheads="1"/>
          </p:cNvSpPr>
          <p:nvPr/>
        </p:nvSpPr>
        <p:spPr bwMode="auto">
          <a:xfrm>
            <a:off x="169863" y="7937"/>
            <a:ext cx="8974137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/>
              <a:t>White board </a:t>
            </a:r>
            <a:r>
              <a:rPr lang="en-US" altLang="en-US" sz="2400" dirty="0"/>
              <a:t>example, class room demo</a:t>
            </a:r>
          </a:p>
        </p:txBody>
      </p:sp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328613" y="784294"/>
            <a:ext cx="84724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dirty="0"/>
              <a:t>A Young's interference experiment is performed with blue-green laser light. The separation between the slits is 0.500 mm, and the screen is located 3.32 m from the slits. The first bright fringe is located </a:t>
            </a:r>
            <a:r>
              <a:rPr lang="en-US" dirty="0" smtClean="0"/>
              <a:t>3.32 </a:t>
            </a:r>
            <a:r>
              <a:rPr lang="en-US" dirty="0"/>
              <a:t>mm from the center of the interference pattern. </a:t>
            </a:r>
            <a:endParaRPr lang="en-US" dirty="0" smtClean="0"/>
          </a:p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dirty="0" smtClean="0"/>
              <a:t>What </a:t>
            </a:r>
            <a:r>
              <a:rPr lang="en-US" dirty="0"/>
              <a:t>is the wavelength of the laser light?</a:t>
            </a:r>
            <a:endParaRPr lang="en-US" altLang="en-US" dirty="0"/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169863" y="3922745"/>
            <a:ext cx="789999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smtClean="0"/>
              <a:t>For double slit: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d</a:t>
            </a:r>
            <a:r>
              <a:rPr lang="en-US" altLang="en-US" dirty="0" err="1" smtClean="0">
                <a:cs typeface="Times New Roman" panose="02020603050405020304" pitchFamily="18" charset="0"/>
              </a:rPr>
              <a:t>·sin</a:t>
            </a:r>
            <a:r>
              <a:rPr lang="en-US" altLang="en-US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m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cs typeface="Times New Roman" panose="02020603050405020304" pitchFamily="18" charset="0"/>
              </a:rPr>
              <a:t>,		m = 0, 1, 2, 3, …		Maxima</a:t>
            </a:r>
          </a:p>
          <a:p>
            <a:endParaRPr lang="en-US" altLang="en-US" dirty="0"/>
          </a:p>
          <a:p>
            <a:r>
              <a:rPr lang="en-US" altLang="en-US" dirty="0" err="1" smtClean="0"/>
              <a:t>d</a:t>
            </a:r>
            <a:r>
              <a:rPr lang="en-US" altLang="en-US" dirty="0" err="1" smtClean="0">
                <a:cs typeface="Times New Roman" panose="02020603050405020304" pitchFamily="18" charset="0"/>
              </a:rPr>
              <a:t>·sin</a:t>
            </a:r>
            <a:r>
              <a:rPr lang="en-US" altLang="en-US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(m + ½)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cs typeface="Times New Roman" panose="02020603050405020304" pitchFamily="18" charset="0"/>
              </a:rPr>
              <a:t>,	m = 0, 1, 2, 3, …		Minima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nanowork\Desktop\Figure 24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 b="21451"/>
          <a:stretch>
            <a:fillRect/>
          </a:stretch>
        </p:blipFill>
        <p:spPr bwMode="auto">
          <a:xfrm>
            <a:off x="346075" y="2653857"/>
            <a:ext cx="8435975" cy="39449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05238" y="3223291"/>
            <a:ext cx="138588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Constructive interference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24288" y="5541041"/>
            <a:ext cx="138588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Destructive interference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512"/>
            <a:ext cx="9143999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/>
              <a:t>White board example</a:t>
            </a:r>
            <a:endParaRPr lang="en-US" altLang="en-US" sz="24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46075" y="742950"/>
            <a:ext cx="843597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dirty="0" smtClean="0"/>
              <a:t>Light </a:t>
            </a:r>
            <a:r>
              <a:rPr lang="en-US" dirty="0"/>
              <a:t>of wavelength 696 nm falls on a double slit, and the first bright fringe of the interference pattern is seen at an angle of 15.2° with the horizontal. </a:t>
            </a:r>
            <a:endParaRPr lang="en-US" dirty="0" smtClean="0"/>
          </a:p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dirty="0" smtClean="0"/>
              <a:t>Find </a:t>
            </a:r>
            <a:r>
              <a:rPr lang="en-US" dirty="0"/>
              <a:t>the separation between the slits.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214312" y="138078"/>
            <a:ext cx="8740775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smtClean="0"/>
              <a:t>Two </a:t>
            </a:r>
            <a:r>
              <a:rPr lang="en-US" altLang="en-US" sz="2400" dirty="0" err="1" smtClean="0"/>
              <a:t>iclicker</a:t>
            </a:r>
            <a:r>
              <a:rPr lang="en-US" altLang="en-US" sz="2400" dirty="0" err="1"/>
              <a:t>s</a:t>
            </a:r>
            <a:endParaRPr lang="en-US" altLang="en-US" sz="2400" dirty="0"/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214313" y="742950"/>
            <a:ext cx="84724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/>
              <a:t>Line spacing for double slit interference.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dirty="0"/>
              <a:t>A screen containing two slits 0.1 mm apart is 1.2 m from the viewing screen. Light of wavelength </a:t>
            </a:r>
            <a:r>
              <a:rPr lang="en-US" altLang="en-US" sz="1600" dirty="0">
                <a:latin typeface="Symbol" panose="05050102010706020507" pitchFamily="18" charset="2"/>
              </a:rPr>
              <a:t>l</a:t>
            </a:r>
            <a:r>
              <a:rPr lang="en-US" altLang="en-US" sz="1600" dirty="0"/>
              <a:t> = 500 nm falls on the slits from a distant source. 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276225" y="5882640"/>
            <a:ext cx="8678863" cy="83099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	</a:t>
            </a:r>
            <a:r>
              <a:rPr lang="en-US" altLang="en-US" sz="1600" dirty="0" err="1"/>
              <a:t>d</a:t>
            </a:r>
            <a:r>
              <a:rPr lang="en-US" altLang="en-US" sz="1600" dirty="0" err="1">
                <a:cs typeface="Times New Roman" panose="02020603050405020304" pitchFamily="18" charset="0"/>
              </a:rPr>
              <a:t>·sin</a:t>
            </a:r>
            <a:r>
              <a:rPr lang="en-US" altLang="en-US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sz="1600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cs typeface="Times New Roman" panose="02020603050405020304" pitchFamily="18" charset="0"/>
              </a:rPr>
              <a:t>= m</a:t>
            </a:r>
            <a:r>
              <a:rPr lang="en-US" altLang="en-US" sz="16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1600" dirty="0">
                <a:cs typeface="Times New Roman" panose="02020603050405020304" pitchFamily="18" charset="0"/>
              </a:rPr>
              <a:t>,		m = 0, 1, 2, 3, …		Maxima</a:t>
            </a:r>
          </a:p>
          <a:p>
            <a:endParaRPr lang="en-US" altLang="en-US" sz="1600" dirty="0"/>
          </a:p>
          <a:p>
            <a:r>
              <a:rPr lang="en-US" altLang="en-US" sz="1600" dirty="0"/>
              <a:t>	</a:t>
            </a:r>
            <a:r>
              <a:rPr lang="en-US" altLang="en-US" sz="1600" dirty="0" err="1"/>
              <a:t>d</a:t>
            </a:r>
            <a:r>
              <a:rPr lang="en-US" altLang="en-US" sz="1600" dirty="0" err="1">
                <a:cs typeface="Times New Roman" panose="02020603050405020304" pitchFamily="18" charset="0"/>
              </a:rPr>
              <a:t>·sin</a:t>
            </a:r>
            <a:r>
              <a:rPr lang="en-US" altLang="en-US" sz="1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sz="1600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cs typeface="Times New Roman" panose="02020603050405020304" pitchFamily="18" charset="0"/>
              </a:rPr>
              <a:t>= (m + ½)</a:t>
            </a:r>
            <a:r>
              <a:rPr lang="en-US" altLang="en-US" sz="16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1600" dirty="0">
                <a:cs typeface="Times New Roman" panose="02020603050405020304" pitchFamily="18" charset="0"/>
              </a:rPr>
              <a:t>,	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	m </a:t>
            </a:r>
            <a:r>
              <a:rPr lang="en-US" altLang="en-US" sz="1600" dirty="0">
                <a:cs typeface="Times New Roman" panose="02020603050405020304" pitchFamily="18" charset="0"/>
              </a:rPr>
              <a:t>= 0, 1, 2, 3, …		Minima</a:t>
            </a:r>
            <a:endParaRPr lang="en-US" alt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214312" y="2005281"/>
            <a:ext cx="8472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</a:pPr>
            <a:r>
              <a:rPr lang="en-US" altLang="en-US" sz="1600" b="1" dirty="0" err="1"/>
              <a:t>i</a:t>
            </a:r>
            <a:r>
              <a:rPr lang="en-US" altLang="en-US" sz="1600" b="1" dirty="0" err="1" smtClean="0"/>
              <a:t>clicker</a:t>
            </a:r>
            <a:r>
              <a:rPr lang="en-US" altLang="en-US" sz="1600" b="1" dirty="0" smtClean="0"/>
              <a:t> 1: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1600" dirty="0" smtClean="0"/>
              <a:t>What </a:t>
            </a:r>
            <a:r>
              <a:rPr lang="en-US" altLang="en-US" sz="1600" dirty="0"/>
              <a:t>happens to the interference pattern above if the incident light (500 nm) is replaced by light with a wavelength of 700 </a:t>
            </a:r>
            <a:r>
              <a:rPr lang="en-US" altLang="en-US" sz="1600" dirty="0" smtClean="0"/>
              <a:t>nm?</a:t>
            </a:r>
          </a:p>
          <a:p>
            <a:pPr marL="342900" indent="-342900">
              <a:spcBef>
                <a:spcPct val="50000"/>
              </a:spcBef>
              <a:buAutoNum type="alphaUcParenR"/>
            </a:pPr>
            <a:r>
              <a:rPr lang="en-US" altLang="en-US" sz="1600" dirty="0" smtClean="0"/>
              <a:t>The angle </a:t>
            </a:r>
            <a:r>
              <a:rPr lang="en-US" altLang="en-US" sz="1600" dirty="0" smtClean="0">
                <a:latin typeface="Symbol" panose="05050102010706020507" pitchFamily="18" charset="2"/>
              </a:rPr>
              <a:t>q</a:t>
            </a:r>
            <a:r>
              <a:rPr lang="en-US" altLang="en-US" sz="1600" dirty="0" smtClean="0"/>
              <a:t> gets larger			C) The pattern disappears</a:t>
            </a:r>
          </a:p>
          <a:p>
            <a:pPr marL="342900" indent="-342900">
              <a:spcBef>
                <a:spcPct val="50000"/>
              </a:spcBef>
              <a:buAutoNum type="alphaUcParenR"/>
            </a:pPr>
            <a:r>
              <a:rPr lang="en-US" altLang="en-US" sz="1600" dirty="0" smtClean="0"/>
              <a:t>The angle </a:t>
            </a:r>
            <a:r>
              <a:rPr lang="en-US" altLang="en-US" sz="1600" dirty="0" smtClean="0">
                <a:latin typeface="Symbol" panose="05050102010706020507" pitchFamily="18" charset="2"/>
              </a:rPr>
              <a:t>q</a:t>
            </a:r>
            <a:r>
              <a:rPr lang="en-US" altLang="en-US" sz="1600" dirty="0" smtClean="0"/>
              <a:t> gets smaller			D) We get 7 instead of 5 maxima</a:t>
            </a:r>
            <a:endParaRPr lang="en-US" alt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14312" y="4098609"/>
            <a:ext cx="8562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 err="1"/>
              <a:t>i</a:t>
            </a:r>
            <a:r>
              <a:rPr lang="en-US" altLang="en-US" sz="1600" b="1" dirty="0" err="1" smtClean="0"/>
              <a:t>clicker</a:t>
            </a:r>
            <a:r>
              <a:rPr lang="en-US" altLang="en-US" sz="1600" b="1" dirty="0" smtClean="0"/>
              <a:t> 2:</a:t>
            </a:r>
          </a:p>
          <a:p>
            <a:pPr>
              <a:spcBef>
                <a:spcPct val="50000"/>
              </a:spcBef>
            </a:pPr>
            <a:r>
              <a:rPr lang="en-US" altLang="en-US" sz="1600" dirty="0" smtClean="0"/>
              <a:t>What </a:t>
            </a:r>
            <a:r>
              <a:rPr lang="en-US" altLang="en-US" sz="1600" dirty="0"/>
              <a:t>happens instead if the slits are moved further apart. </a:t>
            </a:r>
            <a:endParaRPr lang="en-US" altLang="en-US" sz="1600" dirty="0" smtClean="0"/>
          </a:p>
          <a:p>
            <a:pPr marL="342900" indent="-342900">
              <a:spcBef>
                <a:spcPct val="50000"/>
              </a:spcBef>
              <a:buAutoNum type="alphaUcParenR"/>
            </a:pPr>
            <a:r>
              <a:rPr lang="en-US" altLang="en-US" sz="1600" dirty="0"/>
              <a:t>The angle </a:t>
            </a:r>
            <a:r>
              <a:rPr lang="en-US" altLang="en-US" sz="1600" dirty="0">
                <a:latin typeface="Symbol" panose="05050102010706020507" pitchFamily="18" charset="2"/>
              </a:rPr>
              <a:t>q</a:t>
            </a:r>
            <a:r>
              <a:rPr lang="en-US" altLang="en-US" sz="1600" dirty="0"/>
              <a:t> gets larger			C) The pattern disappears</a:t>
            </a:r>
          </a:p>
          <a:p>
            <a:pPr marL="342900" indent="-342900">
              <a:spcBef>
                <a:spcPct val="50000"/>
              </a:spcBef>
              <a:buAutoNum type="alphaUcParenR"/>
            </a:pPr>
            <a:r>
              <a:rPr lang="en-US" altLang="en-US" sz="1600" dirty="0"/>
              <a:t>The angle </a:t>
            </a:r>
            <a:r>
              <a:rPr lang="en-US" altLang="en-US" sz="1600" dirty="0">
                <a:latin typeface="Symbol" panose="05050102010706020507" pitchFamily="18" charset="2"/>
              </a:rPr>
              <a:t>q</a:t>
            </a:r>
            <a:r>
              <a:rPr lang="en-US" altLang="en-US" sz="1600" dirty="0"/>
              <a:t> gets smaller			D) We get 7 instead of 5 </a:t>
            </a:r>
            <a:r>
              <a:rPr lang="en-US" altLang="en-US" sz="1600" dirty="0" smtClean="0"/>
              <a:t>maxima 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4300" y="101600"/>
            <a:ext cx="415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Diffraction by a single slit</a:t>
            </a:r>
          </a:p>
        </p:txBody>
      </p:sp>
      <p:pic>
        <p:nvPicPr>
          <p:cNvPr id="19459" name="Picture 3" descr="C:\Documents and Settings\nanowork\Desktop\Figure 24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6" b="33734"/>
          <a:stretch>
            <a:fillRect/>
          </a:stretch>
        </p:blipFill>
        <p:spPr bwMode="auto">
          <a:xfrm>
            <a:off x="274638" y="4179888"/>
            <a:ext cx="86741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28600" y="628650"/>
            <a:ext cx="86344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Destructive interference:</a:t>
            </a:r>
            <a:r>
              <a:rPr lang="en-US" altLang="en-US"/>
              <a:t> When top half of light and bottom half of light cancel each other out as in (b) below. 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Thus, </a:t>
            </a:r>
            <a:r>
              <a:rPr lang="en-US" altLang="en-US" b="1"/>
              <a:t>destructive interference</a:t>
            </a:r>
            <a:r>
              <a:rPr lang="en-US" altLang="en-US"/>
              <a:t> when the path difference D</a:t>
            </a:r>
            <a:r>
              <a:rPr lang="en-US" altLang="en-US">
                <a:cs typeface="Times New Roman" panose="02020603050405020304" pitchFamily="18" charset="0"/>
              </a:rPr>
              <a:t>·sin</a:t>
            </a:r>
            <a:r>
              <a:rPr lang="en-US" altLang="en-US">
                <a:latin typeface="Symbol" panose="05050102010706020507" pitchFamily="18" charset="2"/>
                <a:cs typeface="Times New Roman" panose="02020603050405020304" pitchFamily="18" charset="0"/>
              </a:rPr>
              <a:t>q </a:t>
            </a:r>
            <a:r>
              <a:rPr lang="en-US" altLang="en-US">
                <a:cs typeface="Times New Roman" panose="02020603050405020304" pitchFamily="18" charset="0"/>
              </a:rPr>
              <a:t>= </a:t>
            </a:r>
            <a:r>
              <a:rPr lang="en-US" altLang="en-US">
                <a:latin typeface="Symbol" panose="05050102010706020507" pitchFamily="18" charset="2"/>
                <a:cs typeface="Times New Roman" panose="02020603050405020304" pitchFamily="18" charset="0"/>
              </a:rPr>
              <a:t>l. 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Also destructive interference when path difference </a:t>
            </a:r>
            <a:r>
              <a:rPr lang="en-US" altLang="en-US"/>
              <a:t>D</a:t>
            </a:r>
            <a:r>
              <a:rPr lang="en-US" altLang="en-US">
                <a:cs typeface="Times New Roman" panose="02020603050405020304" pitchFamily="18" charset="0"/>
              </a:rPr>
              <a:t>·sin</a:t>
            </a:r>
            <a:r>
              <a:rPr lang="en-US" altLang="en-US">
                <a:latin typeface="Symbol" panose="05050102010706020507" pitchFamily="18" charset="2"/>
                <a:cs typeface="Times New Roman" panose="02020603050405020304" pitchFamily="18" charset="0"/>
              </a:rPr>
              <a:t>q </a:t>
            </a:r>
            <a:r>
              <a:rPr lang="en-US" altLang="en-US">
                <a:cs typeface="Times New Roman" panose="02020603050405020304" pitchFamily="18" charset="0"/>
              </a:rPr>
              <a:t>= 2</a:t>
            </a:r>
            <a:r>
              <a:rPr lang="en-US" altLang="en-US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>
                <a:cs typeface="Times New Roman" panose="02020603050405020304" pitchFamily="18" charset="0"/>
              </a:rPr>
              <a:t> as in (d) below. </a:t>
            </a:r>
            <a:endParaRPr lang="en-US" altLang="en-US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30200" y="2422525"/>
            <a:ext cx="8623300" cy="15621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Thus,</a:t>
            </a:r>
          </a:p>
          <a:p>
            <a:r>
              <a:rPr lang="en-US" altLang="en-US" sz="2400"/>
              <a:t>	D</a:t>
            </a:r>
            <a:r>
              <a:rPr lang="en-US" altLang="en-US" sz="2400">
                <a:cs typeface="Times New Roman" panose="02020603050405020304" pitchFamily="18" charset="0"/>
              </a:rPr>
              <a:t>·sin</a:t>
            </a:r>
            <a:r>
              <a:rPr lang="en-US" altLang="en-US" sz="2400">
                <a:latin typeface="Symbol" panose="05050102010706020507" pitchFamily="18" charset="2"/>
                <a:cs typeface="Times New Roman" panose="02020603050405020304" pitchFamily="18" charset="0"/>
              </a:rPr>
              <a:t>q </a:t>
            </a:r>
            <a:r>
              <a:rPr lang="en-US" altLang="en-US" sz="2400">
                <a:cs typeface="Times New Roman" panose="02020603050405020304" pitchFamily="18" charset="0"/>
              </a:rPr>
              <a:t>= m</a:t>
            </a:r>
            <a:r>
              <a:rPr lang="en-US" altLang="en-US" sz="240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400">
                <a:cs typeface="Times New Roman" panose="02020603050405020304" pitchFamily="18" charset="0"/>
              </a:rPr>
              <a:t>,		m = 0, 1, 2, 3, …		Minima</a:t>
            </a:r>
          </a:p>
          <a:p>
            <a:endParaRPr lang="en-US" altLang="en-US" sz="2400"/>
          </a:p>
          <a:p>
            <a:r>
              <a:rPr lang="en-US" altLang="en-US" sz="2400"/>
              <a:t>	D</a:t>
            </a:r>
            <a:r>
              <a:rPr lang="en-US" altLang="en-US" sz="2400">
                <a:cs typeface="Times New Roman" panose="02020603050405020304" pitchFamily="18" charset="0"/>
              </a:rPr>
              <a:t>·sin</a:t>
            </a:r>
            <a:r>
              <a:rPr lang="en-US" altLang="en-US" sz="2400">
                <a:latin typeface="Symbol" panose="05050102010706020507" pitchFamily="18" charset="2"/>
                <a:cs typeface="Times New Roman" panose="02020603050405020304" pitchFamily="18" charset="0"/>
              </a:rPr>
              <a:t>q </a:t>
            </a:r>
            <a:r>
              <a:rPr lang="en-US" altLang="en-US" sz="2400">
                <a:cs typeface="Times New Roman" panose="02020603050405020304" pitchFamily="18" charset="0"/>
              </a:rPr>
              <a:t>= (m + ½)</a:t>
            </a:r>
            <a:r>
              <a:rPr lang="en-US" altLang="en-US" sz="240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400">
                <a:cs typeface="Times New Roman" panose="02020603050405020304" pitchFamily="18" charset="0"/>
              </a:rPr>
              <a:t>,	m = 0, 1, 2, 3, …		Maxima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nanowork\Desktop\Figure 24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20580" r="11685" b="45567"/>
          <a:stretch>
            <a:fillRect/>
          </a:stretch>
        </p:blipFill>
        <p:spPr bwMode="auto">
          <a:xfrm>
            <a:off x="1865313" y="3409950"/>
            <a:ext cx="514191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4300" y="101600"/>
            <a:ext cx="415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Diffraction by a single slit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34950" y="708025"/>
            <a:ext cx="8623300" cy="21717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Thus,</a:t>
            </a:r>
          </a:p>
          <a:p>
            <a:r>
              <a:rPr lang="en-US" altLang="en-US" sz="2400"/>
              <a:t>	D</a:t>
            </a:r>
            <a:r>
              <a:rPr lang="en-US" altLang="en-US" sz="2400">
                <a:cs typeface="Times New Roman" panose="02020603050405020304" pitchFamily="18" charset="0"/>
              </a:rPr>
              <a:t>·sin</a:t>
            </a:r>
            <a:r>
              <a:rPr lang="en-US" altLang="en-US" sz="2400">
                <a:latin typeface="Symbol" panose="05050102010706020507" pitchFamily="18" charset="2"/>
                <a:cs typeface="Times New Roman" panose="02020603050405020304" pitchFamily="18" charset="0"/>
              </a:rPr>
              <a:t>q </a:t>
            </a:r>
            <a:r>
              <a:rPr lang="en-US" altLang="en-US" sz="2400">
                <a:cs typeface="Times New Roman" panose="02020603050405020304" pitchFamily="18" charset="0"/>
              </a:rPr>
              <a:t>= m</a:t>
            </a:r>
            <a:r>
              <a:rPr lang="en-US" altLang="en-US" sz="240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400">
                <a:cs typeface="Times New Roman" panose="02020603050405020304" pitchFamily="18" charset="0"/>
              </a:rPr>
              <a:t>,		m = 0, 1, 2, 3, …		Minima</a:t>
            </a:r>
          </a:p>
          <a:p>
            <a:endParaRPr lang="en-US" altLang="en-US" sz="2400"/>
          </a:p>
          <a:p>
            <a:r>
              <a:rPr lang="en-US" altLang="en-US" sz="2400"/>
              <a:t>	D</a:t>
            </a:r>
            <a:r>
              <a:rPr lang="en-US" altLang="en-US" sz="2400">
                <a:cs typeface="Times New Roman" panose="02020603050405020304" pitchFamily="18" charset="0"/>
              </a:rPr>
              <a:t>·sin</a:t>
            </a:r>
            <a:r>
              <a:rPr lang="en-US" altLang="en-US" sz="2400">
                <a:latin typeface="Symbol" panose="05050102010706020507" pitchFamily="18" charset="2"/>
                <a:cs typeface="Times New Roman" panose="02020603050405020304" pitchFamily="18" charset="0"/>
              </a:rPr>
              <a:t>q </a:t>
            </a:r>
            <a:r>
              <a:rPr lang="en-US" altLang="en-US" sz="2400">
                <a:cs typeface="Times New Roman" panose="02020603050405020304" pitchFamily="18" charset="0"/>
              </a:rPr>
              <a:t>= (m + ½)</a:t>
            </a:r>
            <a:r>
              <a:rPr lang="en-US" altLang="en-US" sz="240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400">
                <a:cs typeface="Times New Roman" panose="02020603050405020304" pitchFamily="18" charset="0"/>
              </a:rPr>
              <a:t>,	m = 0, 1, 2, 3, …		Maxima</a:t>
            </a:r>
          </a:p>
          <a:p>
            <a:endParaRPr lang="en-US" altLang="en-US" sz="2400">
              <a:cs typeface="Times New Roman" panose="02020603050405020304" pitchFamily="18" charset="0"/>
            </a:endParaRPr>
          </a:p>
          <a:p>
            <a:r>
              <a:rPr lang="en-US" altLang="en-US" sz="1600"/>
              <a:t>* The formulas for maxima and minima are “reversed” as compared to the double slit and grating.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169863" y="117475"/>
            <a:ext cx="5376862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Black board example (example 24-4)</a:t>
            </a:r>
          </a:p>
        </p:txBody>
      </p:sp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214313" y="1200150"/>
            <a:ext cx="84724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Single slit diffraction maximum.</a:t>
            </a:r>
          </a:p>
          <a:p>
            <a:pPr>
              <a:spcBef>
                <a:spcPct val="50000"/>
              </a:spcBef>
            </a:pPr>
            <a:endParaRPr lang="en-US" altLang="en-US" b="1" dirty="0"/>
          </a:p>
          <a:p>
            <a:pPr>
              <a:spcBef>
                <a:spcPct val="50000"/>
              </a:spcBef>
            </a:pPr>
            <a:r>
              <a:rPr lang="en-US" altLang="en-US" dirty="0"/>
              <a:t>Light at wavelength 750 nm passes through a slit </a:t>
            </a:r>
            <a:r>
              <a:rPr lang="en-US" altLang="en-US" dirty="0" smtClean="0"/>
              <a:t>1.0x10</a:t>
            </a:r>
            <a:r>
              <a:rPr lang="en-US" altLang="en-US" baseline="30000" dirty="0" smtClean="0"/>
              <a:t>-5</a:t>
            </a:r>
            <a:r>
              <a:rPr lang="en-US" altLang="en-US" dirty="0" smtClean="0"/>
              <a:t> m </a:t>
            </a:r>
            <a:r>
              <a:rPr lang="en-US" altLang="en-US" dirty="0"/>
              <a:t>wide. How wide is the central maximum (a) in degrees and (b) in centimeters on a screen 20 cm away?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25413" y="122238"/>
            <a:ext cx="3078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Diffraction grating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41300" y="860425"/>
            <a:ext cx="8366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 A large number of equally spaced parallel slits is called a diffraction grating.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 The minima and maxima are obtained like in the double-slit experiment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 The maxima are much sharper for a diffraction grating.  </a:t>
            </a:r>
          </a:p>
        </p:txBody>
      </p:sp>
      <p:pic>
        <p:nvPicPr>
          <p:cNvPr id="22532" name="Picture 6" descr="C:\Documents and Settings\nanowork\Desktop\Figure24-23 diffraction gr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312988"/>
            <a:ext cx="358457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538663" y="2882900"/>
            <a:ext cx="4011612" cy="1016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Maxima at:</a:t>
            </a:r>
          </a:p>
          <a:p>
            <a:r>
              <a:rPr lang="en-US" altLang="en-US"/>
              <a:t>	</a:t>
            </a:r>
          </a:p>
          <a:p>
            <a:r>
              <a:rPr lang="en-US" altLang="en-US"/>
              <a:t>d</a:t>
            </a:r>
            <a:r>
              <a:rPr lang="en-US" altLang="en-US">
                <a:cs typeface="Times New Roman" panose="02020603050405020304" pitchFamily="18" charset="0"/>
              </a:rPr>
              <a:t>·sin</a:t>
            </a:r>
            <a:r>
              <a:rPr lang="en-US" altLang="en-US">
                <a:latin typeface="Symbol" panose="05050102010706020507" pitchFamily="18" charset="2"/>
                <a:cs typeface="Times New Roman" panose="02020603050405020304" pitchFamily="18" charset="0"/>
              </a:rPr>
              <a:t>q </a:t>
            </a:r>
            <a:r>
              <a:rPr lang="en-US" altLang="en-US">
                <a:cs typeface="Times New Roman" panose="02020603050405020304" pitchFamily="18" charset="0"/>
              </a:rPr>
              <a:t>= m</a:t>
            </a:r>
            <a:r>
              <a:rPr lang="en-US" altLang="en-US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>
                <a:cs typeface="Times New Roman" panose="02020603050405020304" pitchFamily="18" charset="0"/>
              </a:rPr>
              <a:t>,	   m = 0, 1, 2, 3, …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nanowork\Desktop\Figure 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20895" r="10330" b="54057"/>
          <a:stretch>
            <a:fillRect/>
          </a:stretch>
        </p:blipFill>
        <p:spPr bwMode="auto">
          <a:xfrm>
            <a:off x="1358900" y="5068888"/>
            <a:ext cx="66817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69863" y="117475"/>
            <a:ext cx="5376862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Black board example (example 24-6)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61950" y="1200150"/>
            <a:ext cx="84724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Diffraction grating: lines.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Calculate the first- and second-order angles for light of wavelength 400 nm and 700 nm if the grating contains 10,000 lines/cm.  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19138" y="2809875"/>
            <a:ext cx="7427912" cy="1016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Maxima at:</a:t>
            </a:r>
          </a:p>
          <a:p>
            <a:r>
              <a:rPr lang="en-US" altLang="en-US"/>
              <a:t>	</a:t>
            </a:r>
          </a:p>
          <a:p>
            <a:r>
              <a:rPr lang="en-US" altLang="en-US"/>
              <a:t>d</a:t>
            </a:r>
            <a:r>
              <a:rPr lang="en-US" altLang="en-US">
                <a:cs typeface="Times New Roman" panose="02020603050405020304" pitchFamily="18" charset="0"/>
              </a:rPr>
              <a:t>·sin</a:t>
            </a:r>
            <a:r>
              <a:rPr lang="en-US" altLang="en-US">
                <a:latin typeface="Symbol" panose="05050102010706020507" pitchFamily="18" charset="2"/>
                <a:cs typeface="Times New Roman" panose="02020603050405020304" pitchFamily="18" charset="0"/>
              </a:rPr>
              <a:t>q </a:t>
            </a:r>
            <a:r>
              <a:rPr lang="en-US" altLang="en-US">
                <a:cs typeface="Times New Roman" panose="02020603050405020304" pitchFamily="18" charset="0"/>
              </a:rPr>
              <a:t>= m</a:t>
            </a:r>
            <a:r>
              <a:rPr lang="en-US" altLang="en-US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>
                <a:cs typeface="Times New Roman" panose="02020603050405020304" pitchFamily="18" charset="0"/>
              </a:rPr>
              <a:t>,	   m = 0, 1, 2, 3, …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03200" y="188913"/>
            <a:ext cx="4943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/>
              <a:t>Spectrometer and spectroscopy</a:t>
            </a:r>
          </a:p>
        </p:txBody>
      </p:sp>
      <p:pic>
        <p:nvPicPr>
          <p:cNvPr id="24579" name="Picture 3" descr="C:\Documents and Settings\nanowork\Desktop\Figure24-26 spectr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0"/>
            <a:ext cx="3595687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71463" y="865188"/>
            <a:ext cx="51689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  A device to measure wavelengths accurately using a diffraction grating or a prism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altLang="en-US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  Use: identification of atoms or molecules. When a gas is heated it emits a characteristic line spectrum (as opposed to the continuous spectrum coming from the sun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17513" y="4343400"/>
            <a:ext cx="8121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 Biochemistry: DNA and proteins adsorb light at a particular wavelength (DNA, </a:t>
            </a:r>
            <a:r>
              <a:rPr lang="en-US" altLang="en-US">
                <a:latin typeface="Symbol" panose="05050102010706020507" pitchFamily="18" charset="2"/>
              </a:rPr>
              <a:t>l</a:t>
            </a:r>
            <a:r>
              <a:rPr lang="en-US" altLang="en-US"/>
              <a:t> = 260 nm; protein, </a:t>
            </a:r>
            <a:r>
              <a:rPr lang="en-US" altLang="en-US">
                <a:latin typeface="Symbol" panose="05050102010706020507" pitchFamily="18" charset="2"/>
              </a:rPr>
              <a:t>l</a:t>
            </a:r>
            <a:r>
              <a:rPr lang="en-US" altLang="en-US"/>
              <a:t> = 280 nm).  The amount of absorption, as compared to a standard solution reveals presence and concentration of a particular type of molecule.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"/>
            <a:ext cx="9144000" cy="707886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Announcements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764024"/>
            <a:ext cx="891539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Final exam is scheduled for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Friday</a:t>
            </a:r>
            <a:r>
              <a:rPr lang="en-US" sz="2000" b="1" dirty="0" smtClean="0">
                <a:solidFill>
                  <a:srgbClr val="000000"/>
                </a:solidFill>
              </a:rPr>
              <a:t>, May 10, 9:00 am – 12:00 pm, Olin 101 (class room).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Early date: Tuesday, May 7, 9:00 am – 12:00 pm, Olin 101 (class room).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Final exam will be comprehensive: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Chapters 23 – 29, partial 34 (EM waves, c, E, B perpendicular), 35,  (partial) 36, not 37 &amp;38 (diffraction)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Review on Thursday, May </a:t>
            </a:r>
            <a:r>
              <a:rPr lang="en-US" sz="2000" b="1" dirty="0">
                <a:solidFill>
                  <a:srgbClr val="000000"/>
                </a:solidFill>
              </a:rPr>
              <a:t>9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>
                <a:solidFill>
                  <a:srgbClr val="000000"/>
                </a:solidFill>
              </a:rPr>
              <a:t>5</a:t>
            </a:r>
            <a:r>
              <a:rPr lang="en-US" sz="2000" b="1" dirty="0" smtClean="0">
                <a:solidFill>
                  <a:srgbClr val="000000"/>
                </a:solidFill>
              </a:rPr>
              <a:t>:00 pm – 7:00 pm, Olin 101 (class room)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I’ll send out equation sheet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Webpage will be updated (all </a:t>
            </a:r>
            <a:r>
              <a:rPr lang="en-US" sz="2000" dirty="0" err="1" smtClean="0">
                <a:solidFill>
                  <a:srgbClr val="000000"/>
                </a:solidFill>
              </a:rPr>
              <a:t>ppt</a:t>
            </a:r>
            <a:r>
              <a:rPr lang="en-US" sz="2000" dirty="0" smtClean="0">
                <a:solidFill>
                  <a:srgbClr val="000000"/>
                </a:solidFill>
              </a:rPr>
              <a:t> slides, all scores, </a:t>
            </a:r>
            <a:r>
              <a:rPr lang="en-US" sz="2000" dirty="0" err="1" smtClean="0">
                <a:solidFill>
                  <a:srgbClr val="000000"/>
                </a:solidFill>
              </a:rPr>
              <a:t>etc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Thanks for being a wonderful class</a:t>
            </a:r>
            <a:r>
              <a:rPr lang="en-US" sz="2000" dirty="0" smtClean="0">
                <a:solidFill>
                  <a:srgbClr val="000000"/>
                </a:solidFill>
              </a:rPr>
              <a:t>!!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Best </a:t>
            </a:r>
            <a:r>
              <a:rPr lang="en-US" sz="2000" dirty="0" smtClean="0">
                <a:solidFill>
                  <a:srgbClr val="000000"/>
                </a:solidFill>
              </a:rPr>
              <a:t>of luck to all of you!!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nanowork\Desktop\Figure 24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11496" r="11646" b="24419"/>
          <a:stretch>
            <a:fillRect/>
          </a:stretch>
        </p:blipFill>
        <p:spPr bwMode="auto">
          <a:xfrm>
            <a:off x="4675188" y="0"/>
            <a:ext cx="4468812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38138" y="255588"/>
            <a:ext cx="4065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/>
              <a:t>Interference by thin films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8788" y="1668463"/>
            <a:ext cx="38322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 Light rays are reflected at top and at bottom surface.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 Caution: If reflection occurs at an optically denser medium, an additional ½ </a:t>
            </a:r>
            <a:r>
              <a:rPr lang="en-US" altLang="en-US">
                <a:latin typeface="Symbol" panose="05050102010706020507" pitchFamily="18" charset="2"/>
              </a:rPr>
              <a:t>l</a:t>
            </a:r>
            <a:r>
              <a:rPr lang="en-US" altLang="en-US"/>
              <a:t> phase change occurs. 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42900" y="4902200"/>
            <a:ext cx="7932738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/>
              <a:t>Constructive interference: 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If the path traveled by the second ray is longer by an integer amount of wavelengths.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nanowork\Desktop\Figure 24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11496" r="33656" b="24419"/>
          <a:stretch>
            <a:fillRect/>
          </a:stretch>
        </p:blipFill>
        <p:spPr bwMode="auto">
          <a:xfrm>
            <a:off x="4954588" y="0"/>
            <a:ext cx="3109912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078788" y="3216275"/>
            <a:ext cx="890587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Air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Soap 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Air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69863" y="117475"/>
            <a:ext cx="5376862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Black board example (example 24-9)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322263" y="1666875"/>
            <a:ext cx="52974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Thickness of a soap bubble.</a:t>
            </a: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 A soap bubble appears green (</a:t>
            </a:r>
            <a:r>
              <a:rPr lang="en-US" altLang="en-US">
                <a:latin typeface="Symbol" panose="05050102010706020507" pitchFamily="18" charset="2"/>
              </a:rPr>
              <a:t>l</a:t>
            </a:r>
            <a:r>
              <a:rPr lang="en-US" altLang="en-US"/>
              <a:t> = 540 nm at the point on its front surface nearest the viewer. What is the minimum thickness? Assume n = 1.35</a:t>
            </a:r>
            <a:endParaRPr lang="en-US" altLang="en-US" b="1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5003800" y="4235450"/>
            <a:ext cx="3065463" cy="995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nanowork\Desktop\Figure24-36&amp;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5" r="3551" b="11510"/>
          <a:stretch>
            <a:fillRect/>
          </a:stretch>
        </p:blipFill>
        <p:spPr bwMode="auto">
          <a:xfrm>
            <a:off x="5714047" y="4816110"/>
            <a:ext cx="3186113" cy="164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33374" y="228600"/>
            <a:ext cx="881062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Polarization of </a:t>
            </a:r>
            <a:r>
              <a:rPr lang="en-US" altLang="en-US" sz="3200" u="sng" dirty="0" smtClean="0"/>
              <a:t>light </a:t>
            </a:r>
            <a:r>
              <a:rPr lang="en-US" altLang="en-US" sz="1400" u="sng" dirty="0" smtClean="0"/>
              <a:t>(</a:t>
            </a:r>
            <a:r>
              <a:rPr lang="en-US" altLang="en-US" sz="1400" u="sng" dirty="0"/>
              <a:t>show </a:t>
            </a:r>
            <a:r>
              <a:rPr lang="en-US" altLang="en-US" sz="1400" u="sng" dirty="0" smtClean="0"/>
              <a:t>movie: </a:t>
            </a:r>
            <a:r>
              <a:rPr lang="en-US" altLang="en-US" sz="1400" u="sng" dirty="0"/>
              <a:t>https://www.youtube.com/watch?v=4CtnUETLIFs)</a:t>
            </a:r>
            <a:endParaRPr lang="en-US" altLang="en-US" sz="1400" u="sng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Light is a transverse electromagnetic wave in which the E-field, B-field and </a:t>
            </a:r>
            <a:r>
              <a:rPr lang="en-US" altLang="en-US" sz="1800" dirty="0" err="1" smtClean="0"/>
              <a:t>progagation</a:t>
            </a:r>
            <a:r>
              <a:rPr lang="en-US" altLang="en-US" sz="1800" dirty="0" smtClean="0"/>
              <a:t> direction are all perpendicular to each other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Light sources emit a large number of waves having some particular orientation of the E-field vector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Unpolarized light: E-field vectors all point in a random direction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Polarized light</a:t>
            </a:r>
            <a:r>
              <a:rPr lang="en-US" altLang="en-US" sz="1800" dirty="0"/>
              <a:t>: E-field vectors all </a:t>
            </a:r>
            <a:r>
              <a:rPr lang="en-US" altLang="en-US" sz="1800" dirty="0" smtClean="0"/>
              <a:t>point in the same direction.  = direction of polarization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5" y="4066001"/>
            <a:ext cx="3967869" cy="2402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480" y="3810000"/>
            <a:ext cx="199136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wave: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7840" y="4013200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analog;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212080" y="3911600"/>
            <a:ext cx="0" cy="2875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9" y="2936240"/>
            <a:ext cx="2711529" cy="329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38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320327"/>
            <a:ext cx="4516120" cy="317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999" y="213360"/>
            <a:ext cx="8630681" cy="5232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Unpolarized light, polarized light (polarizer), and analyzer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91280" y="1371600"/>
            <a:ext cx="0" cy="517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36720" y="1209040"/>
                <a:ext cx="4714240" cy="170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E-field transmitted by the analyzer: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dirty="0" smtClean="0"/>
                  <a:t>Light intensity transmitted by the analyzer:</a:t>
                </a: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 smtClean="0"/>
                  <a:t>	</a:t>
                </a:r>
                <a:r>
                  <a:rPr lang="en-US" sz="1400" dirty="0" smtClean="0"/>
                  <a:t>(</a:t>
                </a:r>
                <a:r>
                  <a:rPr lang="en-US" sz="1400" dirty="0" err="1" smtClean="0"/>
                  <a:t>Malus’s</a:t>
                </a:r>
                <a:r>
                  <a:rPr lang="en-US" sz="1400" dirty="0" smtClean="0"/>
                  <a:t> law)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720" y="1209040"/>
                <a:ext cx="4714240" cy="1705980"/>
              </a:xfrm>
              <a:prstGeom prst="rect">
                <a:avLst/>
              </a:prstGeom>
              <a:blipFill rotWithShape="0">
                <a:blip r:embed="rId4"/>
                <a:stretch>
                  <a:fillRect l="-1294" t="-178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1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nanowork\Desktop\Figure24-41&amp;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6" y="3330146"/>
            <a:ext cx="7251700" cy="352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9375" y="482600"/>
            <a:ext cx="3171826" cy="176971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Polarization of </a:t>
            </a:r>
            <a:r>
              <a:rPr lang="en-US" altLang="en-US" sz="3200" u="sng" dirty="0" smtClean="0"/>
              <a:t>light</a:t>
            </a:r>
          </a:p>
          <a:p>
            <a:pPr>
              <a:spcBef>
                <a:spcPct val="50000"/>
              </a:spcBef>
            </a:pPr>
            <a:r>
              <a:rPr lang="en-US" altLang="en-US" sz="1800" u="sng" dirty="0" smtClean="0"/>
              <a:t>(Demo: transmitted light by two polarizers)</a:t>
            </a:r>
            <a:endParaRPr lang="en-US" altLang="en-US" sz="1800" u="sng" dirty="0"/>
          </a:p>
        </p:txBody>
      </p:sp>
      <p:pic>
        <p:nvPicPr>
          <p:cNvPr id="4" name="Picture 4" descr="38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30" y="482600"/>
            <a:ext cx="5430520" cy="246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03210" y="5286297"/>
            <a:ext cx="886870" cy="63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r>
              <a:rPr lang="en-US" altLang="en-US" sz="1200" b="1"/>
              <a:t>Fig. 38-27, p. 1128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467360"/>
            <a:ext cx="8412480" cy="64633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Four different ways to create polarized light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44320"/>
            <a:ext cx="803656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Polarization by Selective Absorption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Polarization by reflection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Polarization by double refraction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Polarization by scattering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3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440" y="304800"/>
            <a:ext cx="8036560" cy="661207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Polarization by Selective Absorption</a:t>
            </a:r>
          </a:p>
        </p:txBody>
      </p:sp>
      <p:pic>
        <p:nvPicPr>
          <p:cNvPr id="3" name="Picture 4" descr="38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80" y="3129253"/>
            <a:ext cx="4429760" cy="311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440" y="1043608"/>
            <a:ext cx="80365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Some material (metalized long molecule chains (polaroid), only pass light in one direction and (absorb light in the other direction (aligned with long chain molecules).</a:t>
            </a:r>
          </a:p>
        </p:txBody>
      </p:sp>
    </p:spTree>
    <p:extLst>
      <p:ext uri="{BB962C8B-B14F-4D97-AF65-F5344CB8AC3E}">
        <p14:creationId xmlns:p14="http://schemas.microsoft.com/office/powerpoint/2010/main" val="8308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480" y="254000"/>
            <a:ext cx="8036560" cy="661207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Polarization by reflection</a:t>
            </a:r>
          </a:p>
        </p:txBody>
      </p:sp>
      <p:pic>
        <p:nvPicPr>
          <p:cNvPr id="3" name="Picture 4" descr="38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79" y="2424278"/>
            <a:ext cx="6560987" cy="42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88746" y="1304544"/>
                <a:ext cx="1333635" cy="577402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746" y="1304544"/>
                <a:ext cx="1333635" cy="5774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60720" y="1291127"/>
            <a:ext cx="281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Get only polarized light reflected when looking at Brewster’s angle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55497" y="1365504"/>
            <a:ext cx="216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Brewster’s angle: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040" y="497840"/>
            <a:ext cx="803656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Polarization by double refraction</a:t>
            </a:r>
          </a:p>
        </p:txBody>
      </p:sp>
      <p:pic>
        <p:nvPicPr>
          <p:cNvPr id="3" name="Picture 4" descr="3829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90" y="2997200"/>
            <a:ext cx="3788660" cy="33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" y="1127760"/>
            <a:ext cx="7894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 materials are double refracting (</a:t>
            </a:r>
            <a:r>
              <a:rPr lang="en-US" dirty="0" err="1" smtClean="0"/>
              <a:t>birefringent</a:t>
            </a:r>
            <a:r>
              <a:rPr lang="en-US" dirty="0" smtClean="0"/>
              <a:t>).  Unpolarized light enters </a:t>
            </a:r>
            <a:r>
              <a:rPr lang="en-US" dirty="0" err="1" smtClean="0"/>
              <a:t>birefrigent</a:t>
            </a:r>
            <a:r>
              <a:rPr lang="en-US" dirty="0" smtClean="0"/>
              <a:t> light and gets and gets split up into an ordinary ray and extraordinary ray.  These rays have mutually perpendicular polarizations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20" y="243840"/>
            <a:ext cx="803656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Polarization by scattering</a:t>
            </a:r>
            <a:endParaRPr lang="en-US" sz="2800" dirty="0"/>
          </a:p>
        </p:txBody>
      </p:sp>
      <p:pic>
        <p:nvPicPr>
          <p:cNvPr id="3" name="Picture 4" descr="38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00" y="2682240"/>
            <a:ext cx="2370869" cy="380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0960" y="1249680"/>
            <a:ext cx="718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light is incident on any material, the electrons in the material can absorb and re-radiate part of the light.  This light can be polarized.  (dependent on electron configuration).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75754"/>
            <a:ext cx="9144000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smtClean="0"/>
              <a:t>Huygens’s </a:t>
            </a:r>
            <a:r>
              <a:rPr lang="en-US" altLang="en-US" sz="2400" dirty="0"/>
              <a:t>principle: </a:t>
            </a:r>
            <a:r>
              <a:rPr lang="en-US" altLang="en-US" sz="2400" dirty="0" smtClean="0"/>
              <a:t>Wavelets</a:t>
            </a:r>
            <a:endParaRPr lang="en-US" altLang="en-US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1386" y="763021"/>
            <a:ext cx="867145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u="sng" dirty="0"/>
              <a:t>Every point on a wave front can be considered as a source of tiny </a:t>
            </a:r>
            <a:r>
              <a:rPr lang="en-US" altLang="en-US" u="sng" dirty="0" smtClean="0"/>
              <a:t>wavelets</a:t>
            </a:r>
            <a:r>
              <a:rPr lang="en-US" altLang="en-US" dirty="0" smtClean="0"/>
              <a:t> that </a:t>
            </a:r>
            <a:r>
              <a:rPr lang="en-US" altLang="en-US" dirty="0"/>
              <a:t>spread out in the forward direction at the speed of the wave itself. The new wave front is the envelop of all the wavelets – that is the tangent of them. </a:t>
            </a:r>
          </a:p>
        </p:txBody>
      </p:sp>
      <p:pic>
        <p:nvPicPr>
          <p:cNvPr id="5" name="Picture 4" descr="3518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1" t="23828"/>
          <a:stretch/>
        </p:blipFill>
        <p:spPr bwMode="auto">
          <a:xfrm>
            <a:off x="4890916" y="2694847"/>
            <a:ext cx="2957684" cy="389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3518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8" r="49267"/>
          <a:stretch/>
        </p:blipFill>
        <p:spPr bwMode="auto">
          <a:xfrm>
            <a:off x="609600" y="2694847"/>
            <a:ext cx="3124200" cy="389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631825"/>
            <a:ext cx="85788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Review:</a:t>
            </a:r>
            <a:endParaRPr lang="en-US" altLang="en-US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Light </a:t>
            </a:r>
            <a:r>
              <a:rPr lang="en-US" altLang="en-US" dirty="0"/>
              <a:t>is treated as an (electromagnetic) wave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Huygens</a:t>
            </a:r>
            <a:r>
              <a:rPr lang="en-US" altLang="en-US" dirty="0"/>
              <a:t>’ principle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Diffraction </a:t>
            </a:r>
            <a:r>
              <a:rPr lang="en-US" altLang="en-US" dirty="0"/>
              <a:t>of light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Constructive </a:t>
            </a:r>
            <a:r>
              <a:rPr lang="en-US" altLang="en-US" dirty="0"/>
              <a:t>and destructive interference of waves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Diffraction patterns of light at single slit, double slit, </a:t>
            </a:r>
            <a:r>
              <a:rPr lang="en-US" altLang="en-US" dirty="0" smtClean="0"/>
              <a:t>gratings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ym typeface="Wingdings" panose="05000000000000000000" pitchFamily="2" charset="2"/>
              </a:rPr>
              <a:t>Thin </a:t>
            </a:r>
            <a:r>
              <a:rPr lang="en-US" altLang="en-US" dirty="0">
                <a:sym typeface="Wingdings" panose="05000000000000000000" pitchFamily="2" charset="2"/>
              </a:rPr>
              <a:t>film interference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Polarization </a:t>
            </a:r>
            <a:r>
              <a:rPr lang="en-US" altLang="en-US" dirty="0">
                <a:sym typeface="Wingdings" panose="05000000000000000000" pitchFamily="2" charset="2"/>
              </a:rPr>
              <a:t>of light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" y="228600"/>
            <a:ext cx="91440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/>
              <a:t>Diffraction</a:t>
            </a:r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552891" y="2836404"/>
            <a:ext cx="7917383" cy="2618110"/>
            <a:chOff x="655" y="2595"/>
            <a:chExt cx="4320" cy="1449"/>
          </a:xfrm>
        </p:grpSpPr>
        <p:pic>
          <p:nvPicPr>
            <p:cNvPr id="7174" name="Picture 3" descr="C:\Documents and Settings\nanowork\Desktop\Figure 24-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77" b="27501"/>
            <a:stretch>
              <a:fillRect/>
            </a:stretch>
          </p:blipFill>
          <p:spPr bwMode="auto">
            <a:xfrm>
              <a:off x="655" y="2595"/>
              <a:ext cx="4320" cy="144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Line 5"/>
            <p:cNvSpPr>
              <a:spLocks noChangeShapeType="1"/>
            </p:cNvSpPr>
            <p:nvPr/>
          </p:nvSpPr>
          <p:spPr bwMode="auto">
            <a:xfrm flipH="1">
              <a:off x="861" y="2676"/>
              <a:ext cx="6" cy="10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6"/>
            <p:cNvSpPr>
              <a:spLocks noChangeShapeType="1"/>
            </p:cNvSpPr>
            <p:nvPr/>
          </p:nvSpPr>
          <p:spPr bwMode="auto">
            <a:xfrm flipH="1">
              <a:off x="4197" y="2694"/>
              <a:ext cx="6" cy="10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7"/>
            <p:cNvSpPr>
              <a:spLocks noChangeShapeType="1"/>
            </p:cNvSpPr>
            <p:nvPr/>
          </p:nvSpPr>
          <p:spPr bwMode="auto">
            <a:xfrm flipH="1">
              <a:off x="2445" y="2694"/>
              <a:ext cx="6" cy="10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8"/>
            <p:cNvSpPr>
              <a:spLocks noChangeShapeType="1"/>
            </p:cNvSpPr>
            <p:nvPr/>
          </p:nvSpPr>
          <p:spPr bwMode="auto">
            <a:xfrm flipH="1">
              <a:off x="2613" y="2688"/>
              <a:ext cx="6" cy="10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9"/>
            <p:cNvSpPr>
              <a:spLocks noChangeShapeType="1"/>
            </p:cNvSpPr>
            <p:nvPr/>
          </p:nvSpPr>
          <p:spPr bwMode="auto">
            <a:xfrm flipH="1">
              <a:off x="2787" y="2694"/>
              <a:ext cx="6" cy="10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0"/>
            <p:cNvSpPr>
              <a:spLocks noChangeShapeType="1"/>
            </p:cNvSpPr>
            <p:nvPr/>
          </p:nvSpPr>
          <p:spPr bwMode="auto">
            <a:xfrm flipH="1">
              <a:off x="1203" y="2682"/>
              <a:ext cx="6" cy="10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1"/>
            <p:cNvSpPr>
              <a:spLocks noChangeShapeType="1"/>
            </p:cNvSpPr>
            <p:nvPr/>
          </p:nvSpPr>
          <p:spPr bwMode="auto">
            <a:xfrm flipH="1">
              <a:off x="1035" y="2688"/>
              <a:ext cx="6" cy="10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2"/>
            <p:cNvSpPr>
              <a:spLocks noChangeShapeType="1"/>
            </p:cNvSpPr>
            <p:nvPr/>
          </p:nvSpPr>
          <p:spPr bwMode="auto">
            <a:xfrm flipH="1">
              <a:off x="4371" y="2688"/>
              <a:ext cx="6" cy="10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3"/>
            <p:cNvSpPr>
              <a:spLocks noChangeShapeType="1"/>
            </p:cNvSpPr>
            <p:nvPr/>
          </p:nvSpPr>
          <p:spPr bwMode="auto">
            <a:xfrm flipH="1">
              <a:off x="4029" y="2694"/>
              <a:ext cx="6" cy="10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531625" y="913582"/>
            <a:ext cx="84316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From Huygens’ principle: 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When waves impinge on an obstacle, the waves bend in behind the obstacle. 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This divergence of light from its initial line of travel (e.g. bending </a:t>
            </a:r>
            <a:r>
              <a:rPr lang="en-US" altLang="en-US" dirty="0"/>
              <a:t>of waves behind an </a:t>
            </a:r>
            <a:r>
              <a:rPr lang="en-US" altLang="en-US" dirty="0" smtClean="0"/>
              <a:t>obstacle </a:t>
            </a:r>
            <a:r>
              <a:rPr lang="en-US" altLang="en-US" dirty="0"/>
              <a:t>into the </a:t>
            </a:r>
            <a:r>
              <a:rPr lang="en-US" altLang="en-US" dirty="0" smtClean="0"/>
              <a:t>‘shadow region’) </a:t>
            </a:r>
            <a:r>
              <a:rPr lang="en-US" altLang="en-US" dirty="0"/>
              <a:t>is called </a:t>
            </a:r>
            <a:r>
              <a:rPr lang="en-US" altLang="en-US" b="1" dirty="0"/>
              <a:t>diffraction</a:t>
            </a:r>
            <a:r>
              <a:rPr lang="en-US" altLang="en-US" dirty="0"/>
              <a:t>.   </a:t>
            </a: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425301" y="5633391"/>
            <a:ext cx="80449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Note that the </a:t>
            </a:r>
            <a:r>
              <a:rPr lang="en-US" altLang="en-US" sz="1600" b="1" dirty="0"/>
              <a:t>ray model</a:t>
            </a:r>
            <a:r>
              <a:rPr lang="en-US" altLang="en-US" sz="1600" dirty="0"/>
              <a:t> </a:t>
            </a:r>
            <a:r>
              <a:rPr lang="en-US" altLang="en-US" sz="1600" u="sng" dirty="0" smtClean="0"/>
              <a:t>cannot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a</a:t>
            </a:r>
            <a:r>
              <a:rPr lang="en-US" altLang="en-US" sz="1600" dirty="0" smtClean="0"/>
              <a:t>ccount </a:t>
            </a:r>
            <a:r>
              <a:rPr lang="en-US" altLang="en-US" sz="1600" dirty="0"/>
              <a:t>for diffraction. </a:t>
            </a:r>
            <a:r>
              <a:rPr lang="en-US" altLang="en-US" sz="1600" dirty="0" smtClean="0"/>
              <a:t>The ray </a:t>
            </a:r>
            <a:r>
              <a:rPr lang="en-US" altLang="en-US" sz="1600" dirty="0"/>
              <a:t>model works only </a:t>
            </a:r>
            <a:r>
              <a:rPr lang="en-US" altLang="en-US" sz="1600" dirty="0" smtClean="0"/>
              <a:t>when objects </a:t>
            </a:r>
            <a:r>
              <a:rPr lang="en-US" altLang="en-US" sz="1600" dirty="0"/>
              <a:t>that are larger than the wavelength of light </a:t>
            </a:r>
            <a:r>
              <a:rPr lang="en-US" altLang="en-US" sz="1600" dirty="0" smtClean="0"/>
              <a:t>(d &gt;&gt; </a:t>
            </a:r>
            <a:r>
              <a:rPr lang="en-US" altLang="en-US" sz="1600" dirty="0" smtClean="0">
                <a:latin typeface="Symbol" panose="05050102010706020507" pitchFamily="18" charset="2"/>
              </a:rPr>
              <a:t>l</a:t>
            </a:r>
            <a:r>
              <a:rPr lang="en-US" altLang="en-US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Now we are in a regime where d ~ </a:t>
            </a:r>
            <a:r>
              <a:rPr lang="en-US" altLang="en-US" sz="1600" dirty="0" smtClean="0">
                <a:latin typeface="Symbol" panose="05050102010706020507" pitchFamily="18" charset="2"/>
              </a:rPr>
              <a:t>l</a:t>
            </a:r>
            <a:r>
              <a:rPr lang="en-US" altLang="en-US" sz="1600" dirty="0" smtClean="0"/>
              <a:t> or d &lt;&lt; </a:t>
            </a:r>
            <a:r>
              <a:rPr lang="en-US" altLang="en-US" sz="1600" dirty="0" smtClean="0">
                <a:latin typeface="Symbol" panose="05050102010706020507" pitchFamily="18" charset="2"/>
              </a:rPr>
              <a:t>l</a:t>
            </a: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The wavelength of visible light is about 400 nm – 800 nm. 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1" y="275303"/>
            <a:ext cx="8888361" cy="103105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/>
              <a:t>Wave Interference, </a:t>
            </a:r>
          </a:p>
          <a:p>
            <a:pPr algn="ctr">
              <a:spcAft>
                <a:spcPts val="600"/>
              </a:spcAft>
            </a:pPr>
            <a:r>
              <a:rPr lang="en-US" sz="2800" dirty="0" smtClean="0"/>
              <a:t>Constructive and Destructive interference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92244" y="2408903"/>
            <a:ext cx="297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hite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4606" y="447"/>
            <a:ext cx="9144000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/>
              <a:t>Interference – Young’s double-slit </a:t>
            </a:r>
            <a:r>
              <a:rPr lang="en-US" altLang="en-US" sz="2400" dirty="0" smtClean="0"/>
              <a:t>experiment, (1801)</a:t>
            </a:r>
            <a:endParaRPr lang="en-US" altLang="en-US" sz="2400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576548"/>
            <a:ext cx="4455042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Evidence for the wave nature of light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Light </a:t>
            </a:r>
            <a:r>
              <a:rPr lang="en-US" altLang="en-US" dirty="0"/>
              <a:t>from a single source falls on a screen containing two closely spaces slits. </a:t>
            </a:r>
            <a:endParaRPr lang="en-US" altLang="en-US" dirty="0" smtClean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We observe a series of bright lines (dots) due to </a:t>
            </a:r>
            <a:r>
              <a:rPr lang="en-US" altLang="en-US" b="1" u="sng" dirty="0"/>
              <a:t>constructive and destructive interference of light waves</a:t>
            </a:r>
            <a:r>
              <a:rPr lang="en-US" altLang="en-US" dirty="0"/>
              <a:t>.  </a:t>
            </a:r>
          </a:p>
        </p:txBody>
      </p:sp>
      <p:pic>
        <p:nvPicPr>
          <p:cNvPr id="6" name="Picture 4" descr="37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7"/>
          <a:stretch/>
        </p:blipFill>
        <p:spPr bwMode="auto">
          <a:xfrm>
            <a:off x="4816551" y="650128"/>
            <a:ext cx="4295562" cy="568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4606" y="6443436"/>
            <a:ext cx="916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If light would </a:t>
            </a:r>
            <a:r>
              <a:rPr lang="en-US" altLang="en-US" sz="1600" dirty="0" smtClean="0"/>
              <a:t>be treated as rays or particles we </a:t>
            </a:r>
            <a:r>
              <a:rPr lang="en-US" altLang="en-US" sz="1600" dirty="0"/>
              <a:t>would only expect </a:t>
            </a:r>
            <a:r>
              <a:rPr lang="en-US" altLang="en-US" sz="1600" b="1" dirty="0"/>
              <a:t>two</a:t>
            </a:r>
            <a:r>
              <a:rPr lang="en-US" altLang="en-US" sz="1600" dirty="0"/>
              <a:t> bright lines (dots</a:t>
            </a:r>
            <a:r>
              <a:rPr lang="en-US" altLang="en-US" sz="1600" dirty="0" smtClean="0"/>
              <a:t>).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049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4606" y="447"/>
            <a:ext cx="9144000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/>
              <a:t>Interference – Young’s double-slit </a:t>
            </a:r>
            <a:r>
              <a:rPr lang="en-US" altLang="en-US" sz="2400" dirty="0" smtClean="0"/>
              <a:t>experiment, (1801)</a:t>
            </a:r>
            <a:endParaRPr lang="en-US" altLang="en-US" sz="2400" dirty="0"/>
          </a:p>
        </p:txBody>
      </p:sp>
      <p:pic>
        <p:nvPicPr>
          <p:cNvPr id="10243" name="Picture 3" descr="C:\Documents and Settings\nanowork\Desktop\Figure 24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3" b="32932"/>
          <a:stretch>
            <a:fillRect/>
          </a:stretch>
        </p:blipFill>
        <p:spPr bwMode="auto">
          <a:xfrm>
            <a:off x="103188" y="3997325"/>
            <a:ext cx="888841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0988" y="760667"/>
            <a:ext cx="559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Evidence for the wave nature of light.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6550" y="1475042"/>
            <a:ext cx="8447088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Light from a single source falls on a screen containing two closely spaces slits. 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We observe a series of bright lines (dots) due to </a:t>
            </a:r>
            <a:r>
              <a:rPr lang="en-US" altLang="en-US" b="1" u="sng" dirty="0"/>
              <a:t>constructive and destructive interference of light waves</a:t>
            </a:r>
            <a:r>
              <a:rPr lang="en-US" altLang="en-US" dirty="0"/>
              <a:t>.  </a:t>
            </a:r>
          </a:p>
          <a:p>
            <a:pPr>
              <a:spcBef>
                <a:spcPct val="50000"/>
              </a:spcBef>
            </a:pPr>
            <a:r>
              <a:rPr lang="en-US" altLang="en-US" sz="1600" dirty="0"/>
              <a:t>If light would consists of particles we would only expect </a:t>
            </a:r>
            <a:r>
              <a:rPr lang="en-US" altLang="en-US" sz="1600" b="1" dirty="0"/>
              <a:t>two</a:t>
            </a:r>
            <a:r>
              <a:rPr lang="en-US" altLang="en-US" sz="1600" dirty="0"/>
              <a:t> bright lines (dots)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nanowork\Desktop\Figure 24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3" b="32932"/>
          <a:stretch>
            <a:fillRect/>
          </a:stretch>
        </p:blipFill>
        <p:spPr bwMode="auto">
          <a:xfrm>
            <a:off x="103188" y="3997325"/>
            <a:ext cx="888841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7175" y="877383"/>
            <a:ext cx="8516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Constructive interference</a:t>
            </a:r>
            <a:r>
              <a:rPr lang="en-US" altLang="en-US" dirty="0"/>
              <a:t>: The crests of one wave arrives at the same time as the crests of an other wave.  The path difference of waves is a full wavelength. </a:t>
            </a:r>
          </a:p>
          <a:p>
            <a:endParaRPr lang="en-US" altLang="en-US" dirty="0"/>
          </a:p>
          <a:p>
            <a:r>
              <a:rPr lang="en-US" altLang="en-US" b="1" dirty="0"/>
              <a:t>Destructive interference:</a:t>
            </a:r>
            <a:r>
              <a:rPr lang="en-US" altLang="en-US" dirty="0"/>
              <a:t> The crests of one wave arrives at the same time as the troughs of another wave.  The paths of the waves differ by half a wavelength. 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489200" y="3179170"/>
            <a:ext cx="5499100" cy="39687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/>
              <a:t>The path difference between </a:t>
            </a:r>
            <a:r>
              <a:rPr lang="en-US" altLang="en-US" dirty="0" smtClean="0"/>
              <a:t>waves </a:t>
            </a:r>
            <a:r>
              <a:rPr lang="en-US" altLang="en-US" dirty="0" err="1" smtClean="0"/>
              <a:t>pd</a:t>
            </a:r>
            <a:r>
              <a:rPr lang="en-US" altLang="en-US" dirty="0" smtClean="0"/>
              <a:t> </a:t>
            </a:r>
            <a:r>
              <a:rPr lang="en-US" altLang="en-US" dirty="0"/>
              <a:t>=</a:t>
            </a:r>
            <a:r>
              <a:rPr lang="en-US" altLang="en-US" dirty="0" smtClean="0"/>
              <a:t> </a:t>
            </a:r>
            <a:r>
              <a:rPr lang="en-US" altLang="en-US" dirty="0" err="1"/>
              <a:t>d</a:t>
            </a:r>
            <a:r>
              <a:rPr lang="en-US" altLang="en-US" dirty="0" err="1">
                <a:cs typeface="Times New Roman" panose="02020603050405020304" pitchFamily="18" charset="0"/>
              </a:rPr>
              <a:t>·sin</a:t>
            </a:r>
            <a:r>
              <a:rPr lang="en-US" alt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endParaRPr lang="en-US" altLang="en-US" dirty="0">
              <a:latin typeface="Symbol" panose="05050102010706020507" pitchFamily="18" charset="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4606" y="447"/>
            <a:ext cx="9144000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/>
              <a:t>Interference – Young’s double-slit </a:t>
            </a:r>
            <a:r>
              <a:rPr lang="en-US" altLang="en-US" sz="2400" dirty="0" smtClean="0"/>
              <a:t>experiment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8719</TotalTime>
  <Words>1529</Words>
  <Application>Microsoft Office PowerPoint</Application>
  <PresentationFormat>On-screen Show (4:3)</PresentationFormat>
  <Paragraphs>176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Symbol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Martin Guthold</dc:creator>
  <cp:lastModifiedBy>Guthold, Martin</cp:lastModifiedBy>
  <cp:revision>179</cp:revision>
  <cp:lastPrinted>2015-04-29T13:18:27Z</cp:lastPrinted>
  <dcterms:created xsi:type="dcterms:W3CDTF">2001-05-17T16:12:03Z</dcterms:created>
  <dcterms:modified xsi:type="dcterms:W3CDTF">2019-04-27T16:12:58Z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guthold@cs.unc.edu</vt:lpwstr>
  </property>
  <property fmtid="{D5CDD505-2E9C-101B-9397-08002B2CF9AE}" pid="8" name="HomePage">
    <vt:lpwstr>http://www.cs.unc.edu/~guthold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\\Buzzard\guthold\public_html\physics25</vt:lpwstr>
  </property>
</Properties>
</file>